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7" r:id="rId2"/>
    <p:sldId id="379" r:id="rId3"/>
    <p:sldId id="299" r:id="rId4"/>
    <p:sldId id="383" r:id="rId5"/>
    <p:sldId id="273" r:id="rId6"/>
    <p:sldId id="275" r:id="rId7"/>
    <p:sldId id="335" r:id="rId8"/>
    <p:sldId id="272" r:id="rId9"/>
    <p:sldId id="274" r:id="rId10"/>
    <p:sldId id="384" r:id="rId11"/>
    <p:sldId id="385" r:id="rId12"/>
    <p:sldId id="365" r:id="rId13"/>
    <p:sldId id="303" r:id="rId14"/>
    <p:sldId id="337" r:id="rId15"/>
    <p:sldId id="382" r:id="rId16"/>
    <p:sldId id="386" r:id="rId17"/>
    <p:sldId id="355" r:id="rId18"/>
    <p:sldId id="360" r:id="rId19"/>
    <p:sldId id="350" r:id="rId20"/>
    <p:sldId id="311" r:id="rId21"/>
  </p:sldIdLst>
  <p:sldSz cx="12192000" cy="6858000"/>
  <p:notesSz cx="6819900" cy="99187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03" autoAdjust="0"/>
    <p:restoredTop sz="94581" autoAdjust="0"/>
  </p:normalViewPr>
  <p:slideViewPr>
    <p:cSldViewPr snapToGrid="0">
      <p:cViewPr>
        <p:scale>
          <a:sx n="80" d="100"/>
          <a:sy n="80" d="100"/>
        </p:scale>
        <p:origin x="93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84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A223-B46E-409B-A40D-CE0EA25BA2C2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E952-21EB-4A27-85FF-59799B86FC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40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808D6-A3D8-4F13-BE19-D9CF0A30B68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D0D9-75E2-4DFA-AE99-04DB5714FF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107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46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0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62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41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5178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33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2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BF0-6F16-4B85-955C-3A000251A7E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1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129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220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4425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250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57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89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433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333" y="574383"/>
            <a:ext cx="9144000" cy="838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333" y="1502103"/>
            <a:ext cx="9144000" cy="563097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6733" cy="365125"/>
          </a:xfrm>
        </p:spPr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523334" y="2154302"/>
            <a:ext cx="9144000" cy="33992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88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78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94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49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381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buNone/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46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9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4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53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78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104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61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2568000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4EDE-E524-4471-9A7B-C22C6A2A7750}" type="datetimeFigureOut">
              <a:rPr lang="sk-SK" smtClean="0"/>
              <a:t>19. 11. 2019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9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42900" indent="-342900" algn="l" defTabSz="914400" rtl="0" eaLnBrk="1" latinLnBrk="0" hangingPunct="1">
        <a:lnSpc>
          <a:spcPct val="90000"/>
        </a:lnSpc>
        <a:spcBef>
          <a:spcPct val="0"/>
        </a:spcBef>
        <a:buSzPct val="150000"/>
        <a:buFont typeface="Calibri Light" panose="020F0302020204030204" pitchFamily="34" charset="0"/>
        <a:buChar char="◦"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◦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eta_stavinova@tatrabanka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Bank &amp; </a:t>
            </a:r>
            <a:r>
              <a:rPr lang="sk-SK" sz="2400" dirty="0" err="1" smtClean="0"/>
              <a:t>Cloud</a:t>
            </a:r>
            <a:endParaRPr lang="sk-SK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Experience with the implementation of </a:t>
            </a:r>
            <a:r>
              <a:rPr lang="en-US" dirty="0" smtClean="0"/>
              <a:t>Cloud Solutions </a:t>
            </a:r>
            <a:r>
              <a:rPr lang="en-US" dirty="0"/>
              <a:t>in the B</a:t>
            </a:r>
            <a:r>
              <a:rPr lang="en-US" dirty="0" smtClean="0"/>
              <a:t>ank</a:t>
            </a:r>
          </a:p>
          <a:p>
            <a:endParaRPr lang="en-US" dirty="0" smtClean="0"/>
          </a:p>
          <a:p>
            <a:r>
              <a:rPr lang="en-US" dirty="0" err="1" smtClean="0"/>
              <a:t>Iveta</a:t>
            </a:r>
            <a:r>
              <a:rPr lang="en-US" dirty="0" smtClean="0"/>
              <a:t> </a:t>
            </a:r>
            <a:r>
              <a:rPr lang="sk-SK" dirty="0" err="1" smtClean="0"/>
              <a:t>Šťavinová</a:t>
            </a:r>
            <a:r>
              <a:rPr lang="en-US" dirty="0" smtClean="0"/>
              <a:t>							  </a:t>
            </a:r>
            <a:r>
              <a:rPr lang="en-US" sz="1500" dirty="0" smtClean="0">
                <a:hlinkClick r:id="rId3"/>
              </a:rPr>
              <a:t>iveta_stavinova@tatrabanka.sk</a:t>
            </a:r>
            <a:r>
              <a:rPr lang="en-US" sz="1500" dirty="0"/>
              <a:t>, +421 910 871 </a:t>
            </a:r>
            <a:r>
              <a:rPr lang="en-US" sz="1500" dirty="0" smtClean="0"/>
              <a:t>330					            </a:t>
            </a:r>
            <a:r>
              <a:rPr lang="en-US" sz="2200" dirty="0" smtClean="0"/>
              <a:t>20.11.2019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750" y="840038"/>
            <a:ext cx="3566013" cy="1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87" y="467093"/>
            <a:ext cx="3566013" cy="19184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Cloud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good to have common understanding / 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Cloud Security Requirements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- we would like to use cloud solutions, but with conditions</a:t>
            </a:r>
          </a:p>
          <a:p>
            <a:r>
              <a:rPr lang="en-US" dirty="0" smtClean="0"/>
              <a:t>Security Risks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solution without risks does not exists, but high quality services yes</a:t>
            </a:r>
          </a:p>
          <a:p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16761" y="4206416"/>
            <a:ext cx="4138973" cy="86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7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Regulators </a:t>
            </a:r>
            <a:r>
              <a:rPr lang="en-US" smtClean="0"/>
              <a:t>recommendations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EBA (Recommendations on outsourcing to cloud service providers)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Risk analysis</a:t>
            </a:r>
          </a:p>
          <a:p>
            <a:r>
              <a:rPr lang="en-US" dirty="0"/>
              <a:t>Data location, data processing</a:t>
            </a:r>
          </a:p>
          <a:p>
            <a:r>
              <a:rPr lang="en-US" dirty="0"/>
              <a:t>Security of data and systems</a:t>
            </a:r>
          </a:p>
          <a:p>
            <a:pPr lvl="1"/>
            <a:r>
              <a:rPr lang="en-US" dirty="0"/>
              <a:t>Controls implementation</a:t>
            </a:r>
          </a:p>
          <a:p>
            <a:pPr lvl="1"/>
            <a:r>
              <a:rPr lang="en-US" dirty="0"/>
              <a:t>confidentiality, continuity of the service, quality, performance</a:t>
            </a:r>
          </a:p>
          <a:p>
            <a:pPr lvl="1"/>
            <a:r>
              <a:rPr lang="en-US" dirty="0"/>
              <a:t>protection based on data sensitivity level - keep integrity, traceability, secure data in transit/ in memory/ at rest (encryption, key management architecture) </a:t>
            </a:r>
          </a:p>
          <a:p>
            <a:r>
              <a:rPr lang="en-US" dirty="0"/>
              <a:t>BCM and EXIT strategy</a:t>
            </a:r>
          </a:p>
          <a:p>
            <a:r>
              <a:rPr lang="en-US" dirty="0"/>
              <a:t>Access and Audit rights arranged and </a:t>
            </a:r>
            <a:r>
              <a:rPr lang="en-US" dirty="0" smtClean="0"/>
              <a:t>agreed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NBS (Methodical guidance 6/2004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Careful business approach</a:t>
            </a:r>
          </a:p>
          <a:p>
            <a:r>
              <a:rPr lang="en-US" sz="1900" dirty="0"/>
              <a:t>Risks management</a:t>
            </a:r>
          </a:p>
          <a:p>
            <a:r>
              <a:rPr lang="en-US" sz="1900" dirty="0"/>
              <a:t>Security of banking information and personal data protection</a:t>
            </a:r>
          </a:p>
          <a:p>
            <a:r>
              <a:rPr lang="en-US" sz="1900" dirty="0"/>
              <a:t>Exit plan</a:t>
            </a:r>
          </a:p>
          <a:p>
            <a:r>
              <a:rPr lang="en-US" sz="1900" dirty="0"/>
              <a:t>Quality of the service assessment</a:t>
            </a:r>
          </a:p>
          <a:p>
            <a:r>
              <a:rPr lang="en-US" sz="1900" dirty="0"/>
              <a:t>Client data separation / </a:t>
            </a:r>
            <a:r>
              <a:rPr lang="en-US" sz="1900" dirty="0" smtClean="0"/>
              <a:t>isolation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91320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solution assessment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internal rules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>
                <a:solidFill>
                  <a:schemeClr val="tx1"/>
                </a:solidFill>
              </a:rPr>
              <a:t>D</a:t>
            </a:r>
            <a:r>
              <a:rPr lang="en-US" altLang="sk-SK" dirty="0" smtClean="0">
                <a:solidFill>
                  <a:schemeClr val="tx1"/>
                </a:solidFill>
              </a:rPr>
              <a:t>ata classification / Data protection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dirty="0" smtClean="0"/>
              <a:t> assessment of: processing, data sensitivity, data protection risks, if the supplier is data processor </a:t>
            </a:r>
            <a:r>
              <a:rPr lang="en-US" sz="1600" u="sng" dirty="0" smtClean="0"/>
              <a:t>DPO consent is mandatory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Legislative requirements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- GDPR, Outsourcing, ...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IT Security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access management, authentication, logging, data protection, encryption keys, tenant isolation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IT architecture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1600" dirty="0" smtClean="0"/>
              <a:t>  in terms of required functionality, security, service design</a:t>
            </a:r>
            <a:endParaRPr lang="en-US" alt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Service design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SLA, HA, Incident MGMT, Performance, Maintenance, Backup, Responsibilities, Service Desk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Exit scenario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 – service provider exchange, service parameters change, fall back (data and logs return, data deletion, exit price, cooperation requirements)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Documentation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contains also SLA, HA, performance, security measures implementation description, security testing descry. (pen. test, risk assessment), change mgmt., logs availability and provisioning, legislative requirements, DPA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Risk analysis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Cost/Benefit analysis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 – CAPEX / OPEX (5 years)</a:t>
            </a:r>
          </a:p>
        </p:txBody>
      </p:sp>
    </p:spTree>
    <p:extLst>
      <p:ext uri="{BB962C8B-B14F-4D97-AF65-F5344CB8AC3E}">
        <p14:creationId xmlns:p14="http://schemas.microsoft.com/office/powerpoint/2010/main" val="33895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IT</a:t>
            </a:r>
            <a:r>
              <a:rPr lang="en-US" dirty="0" smtClean="0"/>
              <a:t> Security requirements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basic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requirements / what shall be assessed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requirements for cloud solutions shall be the same as for </a:t>
            </a:r>
            <a:r>
              <a:rPr lang="en-US" dirty="0" err="1" smtClean="0"/>
              <a:t>on-premise</a:t>
            </a:r>
            <a:r>
              <a:rPr lang="en-US" dirty="0" smtClean="0"/>
              <a:t> or higher</a:t>
            </a:r>
          </a:p>
          <a:p>
            <a:r>
              <a:rPr lang="en-US" u="sng" dirty="0" smtClean="0"/>
              <a:t>data</a:t>
            </a:r>
            <a:r>
              <a:rPr lang="en-US" dirty="0" smtClean="0"/>
              <a:t> must be </a:t>
            </a:r>
            <a:r>
              <a:rPr lang="en-US" u="sng" dirty="0" smtClean="0"/>
              <a:t>stored</a:t>
            </a:r>
            <a:r>
              <a:rPr lang="en-US" dirty="0" smtClean="0"/>
              <a:t> at data center located in the </a:t>
            </a:r>
            <a:r>
              <a:rPr lang="en-US" u="sng" dirty="0" smtClean="0"/>
              <a:t>EU</a:t>
            </a:r>
          </a:p>
          <a:p>
            <a:r>
              <a:rPr lang="en-US" dirty="0" smtClean="0"/>
              <a:t>data must be </a:t>
            </a:r>
            <a:r>
              <a:rPr lang="en-US" u="sng" dirty="0" smtClean="0"/>
              <a:t>isolated</a:t>
            </a:r>
            <a:r>
              <a:rPr lang="en-US" dirty="0" smtClean="0"/>
              <a:t> form others tenant data (prevent data sharing)</a:t>
            </a:r>
          </a:p>
          <a:p>
            <a:r>
              <a:rPr lang="en-US" u="sng" dirty="0" smtClean="0"/>
              <a:t>access</a:t>
            </a:r>
            <a:r>
              <a:rPr lang="en-US" dirty="0" smtClean="0"/>
              <a:t> to cloud service must be </a:t>
            </a:r>
            <a:r>
              <a:rPr lang="en-US" u="sng" dirty="0" smtClean="0"/>
              <a:t>under CONSUMER control</a:t>
            </a:r>
            <a:r>
              <a:rPr lang="en-US" dirty="0" smtClean="0"/>
              <a:t> (AD, IAM, MDM, MFA)</a:t>
            </a:r>
          </a:p>
          <a:p>
            <a:r>
              <a:rPr lang="en-US" u="sng" dirty="0" smtClean="0"/>
              <a:t>risk analysis</a:t>
            </a:r>
            <a:r>
              <a:rPr lang="en-US" dirty="0" smtClean="0"/>
              <a:t> must be the integral part of the project</a:t>
            </a:r>
          </a:p>
          <a:p>
            <a:r>
              <a:rPr lang="en-US" u="sng" dirty="0" smtClean="0"/>
              <a:t>exit procedure must exist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penetration tests and audit of the cloud service (agreement)</a:t>
            </a:r>
          </a:p>
          <a:p>
            <a:r>
              <a:rPr lang="en-US" dirty="0" smtClean="0"/>
              <a:t>sensitive data must not be processed in the countries with insufficient security level</a:t>
            </a:r>
          </a:p>
          <a:p>
            <a:r>
              <a:rPr lang="en-US" u="sng" dirty="0" smtClean="0"/>
              <a:t>encryption</a:t>
            </a:r>
            <a:r>
              <a:rPr lang="en-US" dirty="0" smtClean="0"/>
              <a:t> and </a:t>
            </a:r>
            <a:r>
              <a:rPr lang="en-US" u="sng" dirty="0" smtClean="0"/>
              <a:t>logging</a:t>
            </a:r>
            <a:r>
              <a:rPr lang="en-US" dirty="0" smtClean="0"/>
              <a:t> is mandatory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73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grpSp>
        <p:nvGrpSpPr>
          <p:cNvPr id="7" name="Group 6"/>
          <p:cNvGrpSpPr/>
          <p:nvPr/>
        </p:nvGrpSpPr>
        <p:grpSpPr>
          <a:xfrm>
            <a:off x="4871891" y="857225"/>
            <a:ext cx="6858000" cy="5143500"/>
            <a:chOff x="4871891" y="857225"/>
            <a:chExt cx="6858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29141" y="-25"/>
              <a:ext cx="51435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605" y="3142925"/>
              <a:ext cx="354362" cy="3543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64" y="3820294"/>
              <a:ext cx="324831" cy="3248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300" y="3548165"/>
              <a:ext cx="617188" cy="6186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247" y="4145885"/>
              <a:ext cx="324831" cy="3248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786" y="4322918"/>
              <a:ext cx="354362" cy="3543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096" y="3526495"/>
              <a:ext cx="617188" cy="6186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63086" y="857225"/>
            <a:ext cx="6858000" cy="5143500"/>
            <a:chOff x="-1771911" y="121528"/>
            <a:chExt cx="6858000" cy="5143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14661" y="-735722"/>
              <a:ext cx="5143500" cy="685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7497" y="3046124"/>
              <a:ext cx="354362" cy="3543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6" y="3711221"/>
              <a:ext cx="324831" cy="3248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6271" y="3286775"/>
              <a:ext cx="617188" cy="6186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845" y="3562588"/>
              <a:ext cx="324831" cy="3248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2039" y="1317344"/>
              <a:ext cx="354362" cy="35436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2430" y="2604675"/>
              <a:ext cx="617188" cy="61863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1" y="2782804"/>
              <a:ext cx="324831" cy="32483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0080" y="1903617"/>
              <a:ext cx="354362" cy="35436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07632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k-SK" dirty="0"/>
          </a:p>
        </p:txBody>
      </p:sp>
      <p:grpSp>
        <p:nvGrpSpPr>
          <p:cNvPr id="54" name="Group 53"/>
          <p:cNvGrpSpPr/>
          <p:nvPr/>
        </p:nvGrpSpPr>
        <p:grpSpPr>
          <a:xfrm>
            <a:off x="4869986" y="868387"/>
            <a:ext cx="6858000" cy="5143500"/>
            <a:chOff x="-2421829" y="67564"/>
            <a:chExt cx="6858000" cy="5143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64579" y="-789686"/>
              <a:ext cx="5143500" cy="6858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4921" y="2639314"/>
              <a:ext cx="575691" cy="57703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9706" y="2705158"/>
              <a:ext cx="575691" cy="57703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5397" y="3649687"/>
              <a:ext cx="575691" cy="57703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0411" y="3414224"/>
              <a:ext cx="332041" cy="332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303563" y="3970743"/>
              <a:ext cx="332041" cy="332041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854281" y="857225"/>
            <a:ext cx="6858000" cy="5143500"/>
            <a:chOff x="-2416227" y="365125"/>
            <a:chExt cx="6858000" cy="5143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58977" y="-492125"/>
              <a:ext cx="5143500" cy="6858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8847" y="2053041"/>
              <a:ext cx="575691" cy="57703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3430" y="3930509"/>
              <a:ext cx="332041" cy="332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2691" y="3715157"/>
              <a:ext cx="332041" cy="332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473121" y="3142925"/>
              <a:ext cx="309644" cy="30964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016197" y="3405513"/>
              <a:ext cx="309644" cy="30964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4864526" y="866450"/>
            <a:ext cx="6858000" cy="5143500"/>
            <a:chOff x="-2447333" y="2816495"/>
            <a:chExt cx="6858000" cy="51435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90083" y="1959245"/>
              <a:ext cx="5143500" cy="6858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552067" y="4793963"/>
              <a:ext cx="309644" cy="30964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67" y="5905377"/>
              <a:ext cx="575691" cy="57703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902678" y="4937586"/>
              <a:ext cx="309644" cy="309644"/>
            </a:xfrm>
            <a:prstGeom prst="rect">
              <a:avLst/>
            </a:prstGeom>
          </p:spPr>
        </p:pic>
      </p:grp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the service</a:t>
            </a:r>
            <a:r>
              <a:rPr lang="en-US" dirty="0" smtClean="0"/>
              <a:t> – public cloud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shared: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responsibilities and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secure vs. non-secure implementation</a:t>
            </a:r>
          </a:p>
          <a:p>
            <a:pPr lvl="1"/>
            <a:r>
              <a:rPr lang="sk-SK" dirty="0" err="1" smtClean="0"/>
              <a:t>location</a:t>
            </a:r>
            <a:r>
              <a:rPr lang="en-US" dirty="0" smtClean="0"/>
              <a:t> in the EU</a:t>
            </a:r>
          </a:p>
          <a:p>
            <a:pPr lvl="1"/>
            <a:r>
              <a:rPr lang="en-US" dirty="0" smtClean="0"/>
              <a:t>tenant isolation</a:t>
            </a:r>
          </a:p>
          <a:p>
            <a:pPr lvl="1"/>
            <a:r>
              <a:rPr lang="en-US" dirty="0" smtClean="0"/>
              <a:t>access control (incl. metering)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ogging / audit</a:t>
            </a:r>
          </a:p>
          <a:p>
            <a:pPr lvl="1"/>
            <a:r>
              <a:rPr lang="en-US" dirty="0" smtClean="0"/>
              <a:t>(encryption)</a:t>
            </a:r>
          </a:p>
          <a:p>
            <a:pPr lvl="1"/>
            <a:r>
              <a:rPr lang="en-US" dirty="0" smtClean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41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</a:t>
            </a:r>
            <a:r>
              <a:rPr lang="en-US" smtClean="0"/>
              <a:t>loud security assessments results</a:t>
            </a:r>
            <a:endParaRPr lang="sk-SK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199" y="2656911"/>
          <a:ext cx="10515603" cy="2688766"/>
        </p:xfrm>
        <a:graphic>
          <a:graphicData uri="http://schemas.openxmlformats.org/drawingml/2006/table">
            <a:tbl>
              <a:tblPr/>
              <a:tblGrid>
                <a:gridCol w="569052">
                  <a:extLst>
                    <a:ext uri="{9D8B030D-6E8A-4147-A177-3AD203B41FA5}">
                      <a16:colId xmlns:a16="http://schemas.microsoft.com/office/drawing/2014/main" val="2167924842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4167667892"/>
                    </a:ext>
                  </a:extLst>
                </a:gridCol>
                <a:gridCol w="770591">
                  <a:extLst>
                    <a:ext uri="{9D8B030D-6E8A-4147-A177-3AD203B41FA5}">
                      <a16:colId xmlns:a16="http://schemas.microsoft.com/office/drawing/2014/main" val="3955916185"/>
                    </a:ext>
                  </a:extLst>
                </a:gridCol>
                <a:gridCol w="829867">
                  <a:extLst>
                    <a:ext uri="{9D8B030D-6E8A-4147-A177-3AD203B41FA5}">
                      <a16:colId xmlns:a16="http://schemas.microsoft.com/office/drawing/2014/main" val="1568762714"/>
                    </a:ext>
                  </a:extLst>
                </a:gridCol>
                <a:gridCol w="983985">
                  <a:extLst>
                    <a:ext uri="{9D8B030D-6E8A-4147-A177-3AD203B41FA5}">
                      <a16:colId xmlns:a16="http://schemas.microsoft.com/office/drawing/2014/main" val="2515834473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604687731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1107177758"/>
                    </a:ext>
                  </a:extLst>
                </a:gridCol>
                <a:gridCol w="628328">
                  <a:extLst>
                    <a:ext uri="{9D8B030D-6E8A-4147-A177-3AD203B41FA5}">
                      <a16:colId xmlns:a16="http://schemas.microsoft.com/office/drawing/2014/main" val="2657416441"/>
                    </a:ext>
                  </a:extLst>
                </a:gridCol>
                <a:gridCol w="474210">
                  <a:extLst>
                    <a:ext uri="{9D8B030D-6E8A-4147-A177-3AD203B41FA5}">
                      <a16:colId xmlns:a16="http://schemas.microsoft.com/office/drawing/2014/main" val="2594010612"/>
                    </a:ext>
                  </a:extLst>
                </a:gridCol>
                <a:gridCol w="687604">
                  <a:extLst>
                    <a:ext uri="{9D8B030D-6E8A-4147-A177-3AD203B41FA5}">
                      <a16:colId xmlns:a16="http://schemas.microsoft.com/office/drawing/2014/main" val="2878782149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423771481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1818542946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637685132"/>
                    </a:ext>
                  </a:extLst>
                </a:gridCol>
                <a:gridCol w="569052">
                  <a:extLst>
                    <a:ext uri="{9D8B030D-6E8A-4147-A177-3AD203B41FA5}">
                      <a16:colId xmlns:a16="http://schemas.microsoft.com/office/drawing/2014/main" val="15386316"/>
                    </a:ext>
                  </a:extLst>
                </a:gridCol>
                <a:gridCol w="806156">
                  <a:extLst>
                    <a:ext uri="{9D8B030D-6E8A-4147-A177-3AD203B41FA5}">
                      <a16:colId xmlns:a16="http://schemas.microsoft.com/office/drawing/2014/main" val="837128035"/>
                    </a:ext>
                  </a:extLst>
                </a:gridCol>
                <a:gridCol w="782446">
                  <a:extLst>
                    <a:ext uri="{9D8B030D-6E8A-4147-A177-3AD203B41FA5}">
                      <a16:colId xmlns:a16="http://schemas.microsoft.com/office/drawing/2014/main" val="1589775305"/>
                    </a:ext>
                  </a:extLst>
                </a:gridCol>
              </a:tblGrid>
              <a:tr h="170715">
                <a:tc gridSpan="3"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Legislation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Sec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111921"/>
                  </a:ext>
                </a:extLst>
              </a:tr>
              <a:tr h="853577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Provider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classificationsensitivity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Outrsourcing *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GDPR agreem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 in EU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tenant isolation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encryption at rest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encrypt</a:t>
                      </a:r>
                      <a:b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HTTPS/SSL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IDM / SSO integration</a:t>
                      </a:r>
                      <a:b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SAML 2.0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from managed devices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exit / BCM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Documentation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sec. assessment certifications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332131"/>
                  </a:ext>
                </a:extLst>
              </a:tr>
              <a:tr h="320092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agreement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413520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/3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(1.phase)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part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partially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389195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N/A (POC)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65497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 consent req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781351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/3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with condition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108648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354226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/3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0825"/>
                  </a:ext>
                </a:extLst>
              </a:tr>
              <a:tr h="320092"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2/3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conditionaly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70AD47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whitelist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data delete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113" marR="7113" marT="71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79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5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87" y="467093"/>
            <a:ext cx="3566013" cy="19184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Cloud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good to have common understanding / vocabulary</a:t>
            </a:r>
          </a:p>
          <a:p>
            <a:r>
              <a:rPr lang="en-US" dirty="0" smtClean="0"/>
              <a:t>IT Cloud Security Requirements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we would like to use cloud solutions, but with conditions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Security Risks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- solution without risks does not exists, but high quality services yes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16761" y="4206416"/>
            <a:ext cx="4138973" cy="86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7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loud service </a:t>
            </a: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/>
              <a:t>risks (1/2)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almost no sensitive data</a:t>
            </a:r>
            <a:endParaRPr lang="sk-SK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657475"/>
            <a:ext cx="5157787" cy="3684588"/>
          </a:xfrm>
        </p:spPr>
        <p:txBody>
          <a:bodyPr/>
          <a:lstStyle/>
          <a:p>
            <a:r>
              <a:rPr lang="en-US" sz="1800" dirty="0"/>
              <a:t>data out of EU</a:t>
            </a:r>
          </a:p>
          <a:p>
            <a:r>
              <a:rPr lang="en-US" sz="1800" dirty="0"/>
              <a:t>common storage / bad neighbor</a:t>
            </a:r>
          </a:p>
          <a:p>
            <a:r>
              <a:rPr lang="en-US" sz="1800" dirty="0"/>
              <a:t>users not under control of </a:t>
            </a:r>
            <a:r>
              <a:rPr lang="en-US" sz="1800" dirty="0" smtClean="0"/>
              <a:t>CONSUMER (</a:t>
            </a:r>
            <a:r>
              <a:rPr lang="en-US" sz="1800" dirty="0"/>
              <a:t>not managed by local </a:t>
            </a:r>
            <a:r>
              <a:rPr lang="en-US" sz="1800" dirty="0" smtClean="0"/>
              <a:t>IAM</a:t>
            </a:r>
            <a:r>
              <a:rPr lang="en-US" sz="1800" dirty="0"/>
              <a:t>)</a:t>
            </a:r>
          </a:p>
          <a:p>
            <a:r>
              <a:rPr lang="en-US" sz="1800" dirty="0"/>
              <a:t>audit footprint missing (no audit logs)</a:t>
            </a:r>
          </a:p>
          <a:p>
            <a:r>
              <a:rPr lang="en-US" sz="1800" dirty="0"/>
              <a:t>access from managed </a:t>
            </a:r>
            <a:r>
              <a:rPr lang="en-US" sz="1800" dirty="0" smtClean="0"/>
              <a:t>devices almost not possible</a:t>
            </a:r>
            <a:endParaRPr lang="sk-SK" sz="1800" dirty="0"/>
          </a:p>
          <a:p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 contain sensitive data</a:t>
            </a:r>
            <a:endParaRPr lang="sk-SK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657475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audit footprint missing (business audit logs for compliance)</a:t>
            </a:r>
          </a:p>
          <a:p>
            <a:r>
              <a:rPr lang="en-US" sz="1800" dirty="0"/>
              <a:t>audit initiation complicated or not possible (internal/external audit)</a:t>
            </a:r>
          </a:p>
          <a:p>
            <a:r>
              <a:rPr lang="en-US" sz="1800" dirty="0"/>
              <a:t>documentation missing (security of the service not clear or missing)</a:t>
            </a:r>
          </a:p>
          <a:p>
            <a:r>
              <a:rPr lang="en-US" sz="1800" dirty="0"/>
              <a:t>much higher architecture complexity</a:t>
            </a:r>
          </a:p>
          <a:p>
            <a:r>
              <a:rPr lang="en-US" sz="1800" dirty="0"/>
              <a:t>sec. assessments obsolete or missing</a:t>
            </a:r>
          </a:p>
          <a:p>
            <a:r>
              <a:rPr lang="en-US" sz="1800" dirty="0"/>
              <a:t>communication channels to provider not set </a:t>
            </a:r>
            <a:r>
              <a:rPr lang="en-US" sz="1600" dirty="0" smtClean="0"/>
              <a:t>(broker)</a:t>
            </a:r>
            <a:endParaRPr lang="en-US" sz="1600" dirty="0"/>
          </a:p>
          <a:p>
            <a:r>
              <a:rPr lang="en-US" sz="1800" dirty="0"/>
              <a:t>vendor selection / early phase stage involvement </a:t>
            </a:r>
          </a:p>
        </p:txBody>
      </p:sp>
    </p:spTree>
    <p:extLst>
      <p:ext uri="{BB962C8B-B14F-4D97-AF65-F5344CB8AC3E}">
        <p14:creationId xmlns:p14="http://schemas.microsoft.com/office/powerpoint/2010/main" val="9403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/>
      <p:bldP spid="10" grpId="0" uiExpand="1" build="p" animBg="1"/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loud service </a:t>
            </a: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/>
              <a:t>risks (2/2)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almost no sensitive data</a:t>
            </a:r>
            <a:endParaRPr lang="sk-SK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657475"/>
            <a:ext cx="5157787" cy="3684588"/>
          </a:xfrm>
        </p:spPr>
        <p:txBody>
          <a:bodyPr/>
          <a:lstStyle/>
          <a:p>
            <a:r>
              <a:rPr lang="en-US" sz="1800" dirty="0"/>
              <a:t>data out of EU</a:t>
            </a:r>
          </a:p>
          <a:p>
            <a:r>
              <a:rPr lang="en-US" sz="1800" dirty="0"/>
              <a:t>common storage / bad neighbor</a:t>
            </a:r>
          </a:p>
          <a:p>
            <a:r>
              <a:rPr lang="en-US" sz="1800" dirty="0"/>
              <a:t>users not under control of CONSUMER </a:t>
            </a:r>
            <a:r>
              <a:rPr lang="en-US" sz="1800" dirty="0" smtClean="0"/>
              <a:t>(</a:t>
            </a:r>
            <a:r>
              <a:rPr lang="en-US" sz="1800" dirty="0"/>
              <a:t>not managed by local </a:t>
            </a:r>
            <a:r>
              <a:rPr lang="en-US" sz="1800" dirty="0" smtClean="0"/>
              <a:t>IAM</a:t>
            </a:r>
            <a:r>
              <a:rPr lang="en-US" sz="1800" dirty="0"/>
              <a:t>)</a:t>
            </a:r>
          </a:p>
          <a:p>
            <a:r>
              <a:rPr lang="en-US" sz="1800" dirty="0"/>
              <a:t>audit footprint missing (no audit logs)</a:t>
            </a:r>
          </a:p>
          <a:p>
            <a:r>
              <a:rPr lang="en-US" sz="1800" dirty="0"/>
              <a:t>access from managed </a:t>
            </a:r>
            <a:r>
              <a:rPr lang="en-US" sz="1800" dirty="0" smtClean="0"/>
              <a:t>devices almost not possible</a:t>
            </a:r>
            <a:endParaRPr lang="sk-SK" sz="1800" dirty="0"/>
          </a:p>
          <a:p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contain sensitive data</a:t>
            </a:r>
            <a:endParaRPr lang="sk-SK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657475"/>
            <a:ext cx="5183188" cy="3684588"/>
          </a:xfrm>
        </p:spPr>
        <p:txBody>
          <a:bodyPr>
            <a:normAutofit/>
          </a:bodyPr>
          <a:lstStyle/>
          <a:p>
            <a:r>
              <a:rPr lang="en-US" sz="1600" dirty="0"/>
              <a:t>common </a:t>
            </a:r>
            <a:r>
              <a:rPr lang="en-US" sz="1600" dirty="0" smtClean="0"/>
              <a:t>tenant (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single tenant multi user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400" dirty="0"/>
              <a:t>regulator guidelines violation for </a:t>
            </a:r>
            <a:r>
              <a:rPr lang="en-US" sz="1400" dirty="0" smtClean="0"/>
              <a:t>transaction data (fin)</a:t>
            </a:r>
            <a:endParaRPr lang="en-US" sz="1400" dirty="0"/>
          </a:p>
          <a:p>
            <a:pPr lvl="1"/>
            <a:r>
              <a:rPr lang="en-US" sz="1400" dirty="0"/>
              <a:t>encryption out of the control </a:t>
            </a:r>
            <a:r>
              <a:rPr lang="en-US" sz="1400" dirty="0" smtClean="0"/>
              <a:t>(tenant wide setup)</a:t>
            </a:r>
            <a:endParaRPr lang="en-US" sz="1400" dirty="0"/>
          </a:p>
          <a:p>
            <a:pPr lvl="1"/>
            <a:r>
              <a:rPr lang="en-US" sz="1400" dirty="0"/>
              <a:t>invisible </a:t>
            </a:r>
            <a:r>
              <a:rPr lang="en-US" sz="1400" dirty="0" smtClean="0"/>
              <a:t>tenant wide/system </a:t>
            </a:r>
            <a:r>
              <a:rPr lang="en-US" sz="1400" dirty="0"/>
              <a:t>setup (no </a:t>
            </a:r>
            <a:r>
              <a:rPr lang="en-US" sz="1400" dirty="0" smtClean="0"/>
              <a:t>view for community member)</a:t>
            </a:r>
            <a:endParaRPr lang="en-US" sz="1400" dirty="0"/>
          </a:p>
          <a:p>
            <a:pPr lvl="1"/>
            <a:r>
              <a:rPr lang="en-US" sz="1400" dirty="0"/>
              <a:t>no view/audit of the changes in the tenant or polices setup</a:t>
            </a:r>
          </a:p>
          <a:p>
            <a:pPr lvl="1"/>
            <a:r>
              <a:rPr lang="en-US" sz="1400" dirty="0"/>
              <a:t>misconfigurations -&gt; sec. incidents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roker (tenant admin) </a:t>
            </a:r>
            <a:r>
              <a:rPr lang="en-US" sz="1400" dirty="0"/>
              <a:t>dependency (too long loop, misunderstandings)</a:t>
            </a:r>
          </a:p>
          <a:p>
            <a:pPr lvl="1"/>
            <a:r>
              <a:rPr lang="en-US" sz="1400" dirty="0"/>
              <a:t>service quality degradation - API unavailable (API key on tenant level, </a:t>
            </a:r>
            <a:r>
              <a:rPr lang="en-US" sz="1400" dirty="0" smtClean="0"/>
              <a:t>no/restricted </a:t>
            </a:r>
            <a:r>
              <a:rPr lang="en-US" sz="1400" dirty="0"/>
              <a:t>integration </a:t>
            </a:r>
            <a:r>
              <a:rPr lang="en-US" sz="1400" dirty="0" smtClean="0"/>
              <a:t>possibilities)</a:t>
            </a:r>
            <a:endParaRPr lang="en-US" sz="1400" dirty="0"/>
          </a:p>
          <a:p>
            <a:pPr lvl="1"/>
            <a:r>
              <a:rPr lang="en-US" sz="1400" dirty="0"/>
              <a:t>time / price</a:t>
            </a:r>
          </a:p>
          <a:p>
            <a:pPr lvl="1"/>
            <a:r>
              <a:rPr lang="en-US" sz="1400" dirty="0"/>
              <a:t>exit procedure</a:t>
            </a:r>
          </a:p>
        </p:txBody>
      </p:sp>
    </p:spTree>
    <p:extLst>
      <p:ext uri="{BB962C8B-B14F-4D97-AF65-F5344CB8AC3E}">
        <p14:creationId xmlns:p14="http://schemas.microsoft.com/office/powerpoint/2010/main" val="13561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loud is not the enemy</a:t>
            </a:r>
          </a:p>
          <a:p>
            <a:r>
              <a:rPr lang="en-US" dirty="0" smtClean="0"/>
              <a:t>bank would like to use clouds</a:t>
            </a:r>
          </a:p>
          <a:p>
            <a:r>
              <a:rPr lang="en-US" dirty="0"/>
              <a:t>i</a:t>
            </a:r>
            <a:r>
              <a:rPr lang="en-US" dirty="0" smtClean="0"/>
              <a:t>n the same time they must to keep rules</a:t>
            </a:r>
          </a:p>
          <a:p>
            <a:pPr lvl="1"/>
            <a:r>
              <a:rPr lang="en-US" dirty="0" smtClean="0"/>
              <a:t>cloud standards (internal / external)</a:t>
            </a:r>
          </a:p>
          <a:p>
            <a:pPr lvl="1"/>
            <a:r>
              <a:rPr lang="en-US" dirty="0" smtClean="0"/>
              <a:t>security standards </a:t>
            </a:r>
            <a:r>
              <a:rPr lang="en-US" dirty="0"/>
              <a:t>(internal / external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legislation</a:t>
            </a:r>
          </a:p>
          <a:p>
            <a:r>
              <a:rPr lang="en-US" dirty="0" smtClean="0"/>
              <a:t>not all clouds are secure enough (keep assessments)</a:t>
            </a:r>
          </a:p>
          <a:p>
            <a:pPr lvl="1"/>
            <a:r>
              <a:rPr lang="en-US" dirty="0" smtClean="0"/>
              <a:t>security evaluation</a:t>
            </a:r>
          </a:p>
          <a:p>
            <a:pPr lvl="1"/>
            <a:r>
              <a:rPr lang="en-US" dirty="0" smtClean="0"/>
              <a:t>quality of the service (availability, SLA, flexibility, exit)</a:t>
            </a:r>
            <a:endParaRPr lang="en-US" dirty="0"/>
          </a:p>
          <a:p>
            <a:r>
              <a:rPr lang="en-US" dirty="0"/>
              <a:t>some risks are acceptable, but must be monitored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 </a:t>
            </a:r>
            <a:r>
              <a:rPr lang="en-US" smtClean="0"/>
              <a:t>inovations</a:t>
            </a:r>
            <a:r>
              <a:rPr lang="en-US"/>
              <a:t> </a:t>
            </a:r>
            <a:r>
              <a:rPr lang="en-US" smtClean="0"/>
              <a:t>of</a:t>
            </a:r>
            <a:r>
              <a:rPr lang="sk-SK" smtClean="0"/>
              <a:t> </a:t>
            </a:r>
            <a:r>
              <a:rPr lang="sk-SK" dirty="0" smtClean="0"/>
              <a:t>Tatra banka, </a:t>
            </a:r>
            <a:r>
              <a:rPr lang="sk-SK" dirty="0" err="1" smtClean="0"/>
              <a:t>a.s</a:t>
            </a:r>
            <a:r>
              <a:rPr lang="sk-SK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2010: contactless payment card Visa</a:t>
            </a:r>
          </a:p>
          <a:p>
            <a:r>
              <a:rPr lang="en-US" dirty="0" smtClean="0"/>
              <a:t>2011: digital signature</a:t>
            </a:r>
          </a:p>
          <a:p>
            <a:r>
              <a:rPr lang="en-US" dirty="0" smtClean="0"/>
              <a:t>2012: mobile payments</a:t>
            </a:r>
          </a:p>
          <a:p>
            <a:r>
              <a:rPr lang="en-US" dirty="0" smtClean="0"/>
              <a:t>2013: voice biometry</a:t>
            </a:r>
          </a:p>
          <a:p>
            <a:r>
              <a:rPr lang="en-US" dirty="0" smtClean="0"/>
              <a:t>2014: withdrawal from ATM by mobile</a:t>
            </a:r>
          </a:p>
          <a:p>
            <a:r>
              <a:rPr lang="en-US" dirty="0" smtClean="0"/>
              <a:t>2015: online banking in the intelligent watch</a:t>
            </a:r>
          </a:p>
          <a:p>
            <a:r>
              <a:rPr lang="en-US" dirty="0" smtClean="0"/>
              <a:t>2016: second generation of mobile payments</a:t>
            </a:r>
          </a:p>
          <a:p>
            <a:r>
              <a:rPr lang="en-US" dirty="0" smtClean="0"/>
              <a:t>2017: application for Microsoft HoloLens</a:t>
            </a:r>
          </a:p>
          <a:p>
            <a:r>
              <a:rPr lang="en-US" dirty="0" smtClean="0"/>
              <a:t>2018: face biometry</a:t>
            </a:r>
          </a:p>
          <a:p>
            <a:r>
              <a:rPr lang="en-US" dirty="0" smtClean="0"/>
              <a:t>2019: </a:t>
            </a:r>
            <a:r>
              <a:rPr lang="en-US" dirty="0" err="1" smtClean="0"/>
              <a:t>chatbot</a:t>
            </a:r>
            <a:r>
              <a:rPr lang="en-US" dirty="0" smtClean="0"/>
              <a:t> Adam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44" y="305418"/>
            <a:ext cx="4174773" cy="556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50" y="840038"/>
            <a:ext cx="3566013" cy="1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87" y="467093"/>
            <a:ext cx="3566013" cy="19184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Cloud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good to have common understanding / vocabulary</a:t>
            </a:r>
          </a:p>
          <a:p>
            <a:r>
              <a:rPr lang="en-US" dirty="0" smtClean="0"/>
              <a:t>IT Cloud Security Requirements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we would like to use cloud solutions, but with conditions</a:t>
            </a:r>
          </a:p>
          <a:p>
            <a:r>
              <a:rPr lang="en-US" dirty="0" smtClean="0"/>
              <a:t>Security Risks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solution without risks does not exists, but high quality services yes</a:t>
            </a:r>
          </a:p>
          <a:p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16761" y="4206416"/>
            <a:ext cx="4138973" cy="86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7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87" y="467093"/>
            <a:ext cx="3566013" cy="19184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the Cloud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- good to have common understanding / vocabulary</a:t>
            </a:r>
          </a:p>
          <a:p>
            <a:r>
              <a:rPr lang="en-US" dirty="0" smtClean="0"/>
              <a:t>IT Cloud Security Requirements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we would like to use cloud solutions, but with conditions</a:t>
            </a:r>
          </a:p>
          <a:p>
            <a:r>
              <a:rPr lang="en-US" dirty="0" smtClean="0"/>
              <a:t>Security Risks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- solution without risks does not exists, but high quality services yes</a:t>
            </a:r>
          </a:p>
          <a:p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16761" y="4206416"/>
            <a:ext cx="4138973" cy="86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7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keep understand standards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769711"/>
            <a:ext cx="10515600" cy="42071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"cloud computing is a </a:t>
            </a:r>
            <a:r>
              <a:rPr lang="en-US" b="1" u="sng" dirty="0" smtClean="0"/>
              <a:t>model</a:t>
            </a:r>
            <a:r>
              <a:rPr lang="en-US" dirty="0" smtClean="0"/>
              <a:t> </a:t>
            </a:r>
            <a:r>
              <a:rPr lang="en-US" b="1" u="sng" dirty="0" smtClean="0"/>
              <a:t>for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enabling ubiquitous, convenient, </a:t>
            </a:r>
            <a:r>
              <a:rPr lang="en-US" b="1" u="sng" dirty="0" smtClean="0"/>
              <a:t>on-demand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network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b="1" u="sng" dirty="0" smtClean="0"/>
              <a:t>access</a:t>
            </a:r>
            <a:r>
              <a:rPr lang="en-US" dirty="0" smtClean="0"/>
              <a:t> </a:t>
            </a:r>
            <a:r>
              <a:rPr lang="en-US" b="1" u="sng" dirty="0" smtClean="0"/>
              <a:t>to a shared pool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configurable computing </a:t>
            </a:r>
            <a:r>
              <a:rPr lang="en-US" b="1" u="sng" dirty="0" smtClean="0"/>
              <a:t>resources</a:t>
            </a:r>
            <a:r>
              <a:rPr lang="en-US" dirty="0" smtClean="0"/>
              <a:t>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(e.g., networks, servers, storage, applications and services)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that can be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rapidly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provisioned and released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with minimal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management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effort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or service provider interaction."</a:t>
            </a:r>
          </a:p>
          <a:p>
            <a:endParaRPr lang="sk-SK" dirty="0" smtClean="0"/>
          </a:p>
          <a:p>
            <a:pPr marL="0" indent="0">
              <a:buFont typeface="Calibri Light" panose="020F0302020204030204" pitchFamily="34" charset="0"/>
              <a:buNone/>
            </a:pPr>
            <a:r>
              <a:rPr lang="sk-SK" dirty="0" smtClean="0"/>
              <a:t>									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resource</a:t>
            </a:r>
            <a:r>
              <a:rPr lang="sk-SK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NIST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669" y="2549819"/>
            <a:ext cx="1674701" cy="10070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203262" y="1868067"/>
            <a:ext cx="2523066" cy="2043535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75" y="1596761"/>
            <a:ext cx="3713209" cy="100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61" y="159345"/>
            <a:ext cx="2914329" cy="175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7029"/>
          </a:xfrm>
        </p:spPr>
        <p:txBody>
          <a:bodyPr/>
          <a:lstStyle/>
          <a:p>
            <a:r>
              <a:rPr lang="en-US" dirty="0" smtClean="0"/>
              <a:t>private</a:t>
            </a:r>
          </a:p>
          <a:p>
            <a:r>
              <a:rPr lang="en-US" dirty="0" smtClean="0"/>
              <a:t>hybrid </a:t>
            </a:r>
          </a:p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0861" y="316402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8328" y="1478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3895" y="2130481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>
                    <a:lumMod val="50000"/>
                  </a:schemeClr>
                </a:solidFill>
              </a:rPr>
              <a:t>Hybrid</a:t>
            </a:r>
            <a:endParaRPr lang="sk-SK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2396" y="360679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>
                    <a:lumMod val="50000"/>
                  </a:schemeClr>
                </a:solidFill>
              </a:rPr>
              <a:t>On-Premise</a:t>
            </a:r>
            <a:endParaRPr lang="sk-SK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025445"/>
            <a:ext cx="10515600" cy="210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deployment model have direct impact to possible benefits or disadvantages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financial (economy of scale)</a:t>
            </a:r>
          </a:p>
          <a:p>
            <a:pPr lvl="1"/>
            <a:r>
              <a:rPr lang="en-US" dirty="0" smtClean="0"/>
              <a:t>go-to-market (speed)</a:t>
            </a:r>
          </a:p>
          <a:p>
            <a:pPr lvl="1"/>
            <a:r>
              <a:rPr lang="en-US" dirty="0" smtClean="0"/>
              <a:t>security (might be higher)</a:t>
            </a:r>
          </a:p>
          <a:p>
            <a:pPr lvl="1"/>
            <a:r>
              <a:rPr lang="en-US" dirty="0" smtClean="0"/>
              <a:t>legal 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08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usage scenarios</a:t>
            </a:r>
            <a:r>
              <a:rPr lang="sk-SK" smtClean="0">
                <a:solidFill>
                  <a:schemeClr val="bg1">
                    <a:lumMod val="50000"/>
                  </a:schemeClr>
                </a:solidFill>
              </a:rPr>
              <a:t> summary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 / responsibility also at consumer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26391"/>
              </p:ext>
            </p:extLst>
          </p:nvPr>
        </p:nvGraphicFramePr>
        <p:xfrm>
          <a:off x="838201" y="1989666"/>
          <a:ext cx="9931400" cy="37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245">
                  <a:extLst>
                    <a:ext uri="{9D8B030D-6E8A-4147-A177-3AD203B41FA5}">
                      <a16:colId xmlns:a16="http://schemas.microsoft.com/office/drawing/2014/main" val="3712031213"/>
                    </a:ext>
                  </a:extLst>
                </a:gridCol>
                <a:gridCol w="3534363">
                  <a:extLst>
                    <a:ext uri="{9D8B030D-6E8A-4147-A177-3AD203B41FA5}">
                      <a16:colId xmlns:a16="http://schemas.microsoft.com/office/drawing/2014/main" val="1605532022"/>
                    </a:ext>
                  </a:extLst>
                </a:gridCol>
                <a:gridCol w="4765792">
                  <a:extLst>
                    <a:ext uri="{9D8B030D-6E8A-4147-A177-3AD203B41FA5}">
                      <a16:colId xmlns:a16="http://schemas.microsoft.com/office/drawing/2014/main" val="3079764369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Servis</a:t>
                      </a:r>
                      <a:r>
                        <a:rPr lang="en-US" dirty="0" smtClean="0"/>
                        <a:t> Model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Provider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76378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</a:p>
                    <a:p>
                      <a:r>
                        <a:rPr lang="en-US" dirty="0" smtClean="0"/>
                        <a:t>as a Service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application / service </a:t>
                      </a:r>
                    </a:p>
                    <a:p>
                      <a:r>
                        <a:rPr lang="en-US" dirty="0" smtClean="0"/>
                        <a:t>to operate business process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Install, management, service, support of sw.</a:t>
                      </a:r>
                      <a:r>
                        <a:rPr lang="en-US" baseline="0" dirty="0" smtClean="0"/>
                        <a:t> applications in the cloud infrastructure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3267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 </a:t>
                      </a:r>
                    </a:p>
                    <a:p>
                      <a:r>
                        <a:rPr lang="en-US" dirty="0" smtClean="0"/>
                        <a:t>as a Service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Develop, test, deploy and manage applications hosted in the cloud system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and</a:t>
                      </a:r>
                      <a:r>
                        <a:rPr lang="en-US" baseline="0" dirty="0" smtClean="0"/>
                        <a:t> management of cloud infrastructure, backend and middleware for consumers; also providing tools for development, deployment and management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62947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</a:p>
                    <a:p>
                      <a:r>
                        <a:rPr lang="en-US" dirty="0" smtClean="0"/>
                        <a:t>as a Service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Install,</a:t>
                      </a:r>
                      <a:r>
                        <a:rPr lang="en-US" baseline="0" dirty="0" smtClean="0"/>
                        <a:t> manage, monitor IT services operation or infrastructure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operation of physical infrastructure, storages, network (hosting of cloud infrastructure and environment)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7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69" y="1665984"/>
            <a:ext cx="6267763" cy="3776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Serv</a:t>
            </a:r>
            <a:r>
              <a:rPr lang="en-US" dirty="0" smtClean="0"/>
              <a:t>ice models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shared responsibility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model for: operation / consummation / security</a:t>
            </a:r>
            <a:endParaRPr lang="sk-SK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8200" y="1689621"/>
            <a:ext cx="7240961" cy="4096037"/>
            <a:chOff x="838200" y="1690688"/>
            <a:chExt cx="7240961" cy="409603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7776" y="1690688"/>
              <a:ext cx="7141385" cy="369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2606957" y="1690688"/>
              <a:ext cx="3239" cy="409603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flipV="1">
              <a:off x="838200" y="3961211"/>
              <a:ext cx="3766657" cy="1447635"/>
            </a:xfrm>
            <a:prstGeom prst="bentConnector3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rot="5400000" flipH="1" flipV="1">
              <a:off x="4424206" y="2178838"/>
              <a:ext cx="1946246" cy="1627464"/>
            </a:xfrm>
            <a:prstGeom prst="bentConnector3">
              <a:avLst>
                <a:gd name="adj1" fmla="val 5172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68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 of basic characteristics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multi-tenancy</a:t>
            </a:r>
            <a:r>
              <a:rPr lang="sk-SK" dirty="0" smtClean="0"/>
              <a:t> – </a:t>
            </a:r>
            <a:r>
              <a:rPr lang="en-US" dirty="0" smtClean="0"/>
              <a:t>supplier serves multiple customers 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single </a:t>
            </a:r>
            <a:r>
              <a:rPr lang="en-US" dirty="0" smtClean="0"/>
              <a:t>tenant </a:t>
            </a:r>
            <a:r>
              <a:rPr lang="en-US" smtClean="0"/>
              <a:t>multi user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self-service</a:t>
            </a:r>
            <a:r>
              <a:rPr lang="sk-SK" dirty="0" smtClean="0"/>
              <a:t> – </a:t>
            </a:r>
            <a:r>
              <a:rPr lang="en-US" dirty="0" smtClean="0"/>
              <a:t>client orders services using self service portal, services are standardized, client can setup his set of cervices by himself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on-demand</a:t>
            </a:r>
            <a:r>
              <a:rPr lang="sk-SK" dirty="0" smtClean="0"/>
              <a:t> – </a:t>
            </a:r>
            <a:r>
              <a:rPr lang="en-US" dirty="0" smtClean="0"/>
              <a:t>client can switch the services on/off or initiate them as he need / requires</a:t>
            </a:r>
            <a:endParaRPr lang="sk-SK" dirty="0" smtClean="0"/>
          </a:p>
          <a:p>
            <a:r>
              <a:rPr lang="en-US" dirty="0"/>
              <a:t>a</a:t>
            </a:r>
            <a:r>
              <a:rPr lang="en-US" dirty="0" smtClean="0"/>
              <a:t>ccess from any-where (typically from the internet)</a:t>
            </a:r>
            <a:endParaRPr lang="sk-SK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resource pooling</a:t>
            </a:r>
            <a:r>
              <a:rPr lang="sk-SK" dirty="0" smtClean="0"/>
              <a:t> – </a:t>
            </a:r>
            <a:r>
              <a:rPr lang="en-US" dirty="0" smtClean="0"/>
              <a:t>pool of the resources, </a:t>
            </a:r>
            <a:r>
              <a:rPr lang="en-US" dirty="0"/>
              <a:t>resources dynamically </a:t>
            </a:r>
            <a:r>
              <a:rPr lang="en-US" dirty="0" smtClean="0"/>
              <a:t>assigned </a:t>
            </a:r>
            <a:r>
              <a:rPr lang="en-US" dirty="0"/>
              <a:t>and reassigned according to consumer demand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rapid</a:t>
            </a:r>
            <a:r>
              <a:rPr lang="sk-SK" dirty="0" smtClean="0">
                <a:solidFill>
                  <a:schemeClr val="tx1"/>
                </a:solidFill>
              </a:rPr>
              <a:t> elasticity</a:t>
            </a:r>
            <a:r>
              <a:rPr lang="sk-SK" dirty="0" smtClean="0"/>
              <a:t> – </a:t>
            </a:r>
            <a:r>
              <a:rPr lang="en-US" dirty="0"/>
              <a:t>c</a:t>
            </a:r>
            <a:r>
              <a:rPr lang="en-US" dirty="0" smtClean="0"/>
              <a:t>apabilities </a:t>
            </a:r>
            <a:r>
              <a:rPr lang="en-US" dirty="0"/>
              <a:t>can be elastically provisioned and released, in some cases </a:t>
            </a:r>
            <a:r>
              <a:rPr lang="en-US" dirty="0" smtClean="0"/>
              <a:t>automatically, according to consumer demand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metering</a:t>
            </a:r>
            <a:r>
              <a:rPr lang="sk-SK" dirty="0" smtClean="0"/>
              <a:t> – </a:t>
            </a:r>
            <a:r>
              <a:rPr lang="en-US" dirty="0" smtClean="0"/>
              <a:t>optimization, control and charging is based on real usage of the services</a:t>
            </a:r>
            <a:endParaRPr lang="sk-SK" dirty="0"/>
          </a:p>
        </p:txBody>
      </p:sp>
      <p:sp>
        <p:nvSpPr>
          <p:cNvPr id="4" name="Oval 3"/>
          <p:cNvSpPr/>
          <p:nvPr/>
        </p:nvSpPr>
        <p:spPr>
          <a:xfrm>
            <a:off x="838200" y="2133599"/>
            <a:ext cx="3248378" cy="58702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55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Šeda_T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333333"/>
      </a:accent2>
      <a:accent3>
        <a:srgbClr val="666666"/>
      </a:accent3>
      <a:accent4>
        <a:srgbClr val="999999"/>
      </a:accent4>
      <a:accent5>
        <a:srgbClr val="C9C9C9"/>
      </a:accent5>
      <a:accent6>
        <a:srgbClr val="E5E5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dna_banka_v2.potx" id="{20C2C601-AD07-4B99-987B-1760809C19AD}" vid="{954D8F50-F293-40D7-A3A5-E2B4DF77E5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1380</Words>
  <Application>Microsoft Office PowerPoint</Application>
  <PresentationFormat>Widescreen</PresentationFormat>
  <Paragraphs>359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Office</vt:lpstr>
      <vt:lpstr>Bank &amp; Cloud</vt:lpstr>
      <vt:lpstr>Top 10 inovations of Tatra banka, a.s.</vt:lpstr>
      <vt:lpstr>agenda</vt:lpstr>
      <vt:lpstr>agenda</vt:lpstr>
      <vt:lpstr>cloud definition keep understand standards</vt:lpstr>
      <vt:lpstr>Deployment models summary</vt:lpstr>
      <vt:lpstr>Service models usage scenarios summary / responsibility also at consumer</vt:lpstr>
      <vt:lpstr>Service models  shared responsibility model for: operation / consummation / security</vt:lpstr>
      <vt:lpstr>Cloud summary of basic characteristics</vt:lpstr>
      <vt:lpstr>agenda</vt:lpstr>
      <vt:lpstr>Regulators recommendations</vt:lpstr>
      <vt:lpstr>cloud solution assessment internal rules</vt:lpstr>
      <vt:lpstr>IT Security requirements summary of basic requirements / what shall be assessed</vt:lpstr>
      <vt:lpstr>security of the service – public cloud shared: resources, responsibilities and security</vt:lpstr>
      <vt:lpstr>cloud security assessments results</vt:lpstr>
      <vt:lpstr>agenda</vt:lpstr>
      <vt:lpstr>cloud service assessment list of risks (1/2)</vt:lpstr>
      <vt:lpstr>cloud service assessment list of risks (2/2)</vt:lpstr>
      <vt:lpstr>conclusion </vt:lpstr>
      <vt:lpstr>PowerPoint Presentation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Podklady pre Security Committee</dc:title>
  <dc:creator>Marek Zeman</dc:creator>
  <cp:lastModifiedBy>Iveta Stavinova</cp:lastModifiedBy>
  <cp:revision>494</cp:revision>
  <cp:lastPrinted>2018-12-04T11:03:41Z</cp:lastPrinted>
  <dcterms:created xsi:type="dcterms:W3CDTF">2018-10-28T18:17:34Z</dcterms:created>
  <dcterms:modified xsi:type="dcterms:W3CDTF">2019-11-19T20:44:50Z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iteId">
    <vt:lpwstr>9b511fda-f0b1-43a5-b06e-1e720f64520a</vt:lpwstr>
  </property>
  <property fmtid="{D5CDD505-2E9C-101B-9397-08002B2CF9AE}" pid="4" name="MSIP_Label_2a6524ed-fb1a-49fd-bafe-15c5e5ffd047_Owner">
    <vt:lpwstr>marek_zeman@ad.tatrabanka.sk</vt:lpwstr>
  </property>
  <property fmtid="{D5CDD505-2E9C-101B-9397-08002B2CF9AE}" pid="5" name="MSIP_Label_2a6524ed-fb1a-49fd-bafe-15c5e5ffd047_SetDate">
    <vt:lpwstr>2018-10-28T20:21:16.6063681Z</vt:lpwstr>
  </property>
  <property fmtid="{D5CDD505-2E9C-101B-9397-08002B2CF9AE}" pid="6" name="MSIP_Label_2a6524ed-fb1a-49fd-bafe-15c5e5ffd047_Name">
    <vt:lpwstr>General</vt:lpwstr>
  </property>
  <property fmtid="{D5CDD505-2E9C-101B-9397-08002B2CF9AE}" pid="7" name="MSIP_Label_2a6524ed-fb1a-49fd-bafe-15c5e5ffd047_Application">
    <vt:lpwstr>Microsoft Azure Information Protection</vt:lpwstr>
  </property>
  <property fmtid="{D5CDD505-2E9C-101B-9397-08002B2CF9AE}" pid="8" name="MSIP_Label_2a6524ed-fb1a-49fd-bafe-15c5e5ffd047_Extended_MSFT_Method">
    <vt:lpwstr>Automatic</vt:lpwstr>
  </property>
  <property fmtid="{D5CDD505-2E9C-101B-9397-08002B2CF9AE}" pid="9" name="Sensitivity">
    <vt:lpwstr>General</vt:lpwstr>
  </property>
</Properties>
</file>